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8" autoAdjust="0"/>
  </p:normalViewPr>
  <p:slideViewPr>
    <p:cSldViewPr snapToGrid="0">
      <p:cViewPr>
        <p:scale>
          <a:sx n="90" d="100"/>
          <a:sy n="90" d="100"/>
        </p:scale>
        <p:origin x="10" y="-62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orient="horz" pos="2388"/>
        <p:guide orient="horz" pos="2484"/>
        <p:guide orient="horz" pos="2580"/>
        <p:guide orient="horz" pos="2676"/>
        <p:guide orient="horz" pos="2772"/>
        <p:guide orient="horz" pos="2868"/>
        <p:guide orient="horz" pos="2964"/>
        <p:guide orient="horz" pos="3060"/>
        <p:guide orient="horz" pos="3156"/>
        <p:guide pos="2880"/>
        <p:guide pos="2976"/>
        <p:guide pos="3072"/>
        <p:guide pos="3168"/>
        <p:guide pos="3264"/>
        <p:guide pos="3360"/>
        <p:guide pos="3456"/>
        <p:guide pos="3552"/>
        <p:guide pos="3648"/>
        <p:guide pos="3744"/>
        <p:guide pos="3840"/>
        <p:guide pos="3936"/>
        <p:guide pos="4032"/>
        <p:guide pos="4128"/>
        <p:guide pos="4224"/>
        <p:guide pos="4320"/>
        <p:guide pos="4416"/>
        <p:guide pos="4512"/>
        <p:guide pos="4608"/>
        <p:guide pos="4704"/>
        <p:guide pos="4800"/>
        <p:guide pos="4896"/>
        <p:guide pos="4992"/>
        <p:guide pos="5088"/>
        <p:guide pos="5184"/>
        <p:guide pos="5280"/>
        <p:guide pos="5376"/>
        <p:guide pos="5472"/>
        <p:guide pos="5568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57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Avenir"/>
              <a:buChar char="➔"/>
            </a:pPr>
            <a:endParaRPr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7400" y="631201"/>
            <a:ext cx="5039125" cy="5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228875" y="2753850"/>
            <a:ext cx="5776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3000" dirty="0" smtClean="0">
                <a:latin typeface="Montserrat"/>
                <a:ea typeface="Montserrat"/>
                <a:cs typeface="Montserrat"/>
                <a:sym typeface="Montserrat"/>
              </a:rPr>
              <a:t>PLANO DISTRITO </a:t>
            </a:r>
            <a:r>
              <a:rPr lang="en" sz="3000" dirty="0">
                <a:latin typeface="Montserrat"/>
                <a:ea typeface="Montserrat"/>
                <a:cs typeface="Montserrat"/>
                <a:sym typeface="Montserrat"/>
              </a:rPr>
              <a:t>ESTRATÉGICO 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 dirty="0">
                <a:latin typeface="Montserrat"/>
                <a:ea typeface="Montserrat"/>
                <a:cs typeface="Montserrat"/>
                <a:sym typeface="Montserrat"/>
              </a:rPr>
              <a:t>2019-2024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398825" y="425487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800" b="0">
                <a:latin typeface="Montserrat"/>
                <a:ea typeface="Montserrat"/>
                <a:cs typeface="Montserrat"/>
                <a:sym typeface="Montserrat"/>
              </a:rPr>
              <a:t>SUPERINTENDENTE, DR. BRENDA CASSELLIUS</a:t>
            </a:r>
            <a:endParaRPr sz="1800" b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3516675" y="278745"/>
            <a:ext cx="5881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000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Discussom di Pequenos grupos</a:t>
            </a:r>
            <a:r>
              <a:rPr lang="pt-BR" sz="3000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i="0" u="none" strike="noStrike" cap="none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instruções: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Junte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bogrupo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discussão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Discuti kes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seguintes perguntas. Selecione um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repórter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compartilha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um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destaque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cada um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das perguntas.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Questões: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São estes os objetivos estratégicos certas?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Kuze ki sta falta?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Existe alguma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kusa ki no deve remove?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base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nes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áreas,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ki tipo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programas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oportunidades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apoio 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necessário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cumpri bo visão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scola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pt-BR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qualidade</a:t>
            </a: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www.bostonpublicschools.org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communityengagement@bostonpublicschools.org</a:t>
            </a:r>
            <a:endParaRPr sz="1800"/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ALEGRIA</a:t>
            </a:r>
            <a:endParaRPr sz="24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UNIDADE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INCLUSÃO</a:t>
            </a:r>
            <a:endParaRPr sz="24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COLABORAÇÃO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CAPITAL PRÓPRIO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000" dirty="0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>
                <a:solidFill>
                  <a:srgbClr val="E97135"/>
                </a:solidFill>
              </a:rPr>
              <a:t>Boas-vindas </a:t>
            </a:r>
            <a:r>
              <a:rPr lang="pt-BR" b="1" dirty="0" smtClean="0">
                <a:solidFill>
                  <a:srgbClr val="E97135"/>
                </a:solidFill>
              </a:rPr>
              <a:t> i </a:t>
            </a:r>
            <a:r>
              <a:rPr lang="en" b="1" dirty="0" smtClean="0">
                <a:solidFill>
                  <a:srgbClr val="E97135"/>
                </a:solidFill>
              </a:rPr>
              <a:t> </a:t>
            </a:r>
            <a:r>
              <a:rPr lang="en" b="1" dirty="0">
                <a:solidFill>
                  <a:srgbClr val="E97135"/>
                </a:solidFill>
              </a:rPr>
              <a:t>Introduções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Mensagem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pt-BR" b="1" dirty="0" err="1" smtClean="0">
                <a:solidFill>
                  <a:srgbClr val="E97135"/>
                </a:solidFill>
              </a:rPr>
              <a:t>di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en" b="1" dirty="0" smtClean="0">
                <a:solidFill>
                  <a:srgbClr val="E97135"/>
                </a:solidFill>
              </a:rPr>
              <a:t>vídeo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pt-BR" b="1" dirty="0" err="1" smtClean="0">
                <a:solidFill>
                  <a:srgbClr val="E97135"/>
                </a:solidFill>
              </a:rPr>
              <a:t>di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en" b="1" dirty="0" smtClean="0">
                <a:solidFill>
                  <a:srgbClr val="E97135"/>
                </a:solidFill>
              </a:rPr>
              <a:t>Dr</a:t>
            </a:r>
            <a:r>
              <a:rPr lang="en" b="1" dirty="0">
                <a:solidFill>
                  <a:srgbClr val="E97135"/>
                </a:solidFill>
              </a:rPr>
              <a:t>. Cassellius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>
                <a:solidFill>
                  <a:srgbClr val="E97135"/>
                </a:solidFill>
              </a:rPr>
              <a:t>Visão </a:t>
            </a:r>
            <a:r>
              <a:rPr lang="en" b="1" dirty="0" smtClean="0">
                <a:solidFill>
                  <a:srgbClr val="E97135"/>
                </a:solidFill>
              </a:rPr>
              <a:t>geral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pt-BR" b="1" dirty="0" err="1" smtClean="0">
                <a:solidFill>
                  <a:srgbClr val="E97135"/>
                </a:solidFill>
              </a:rPr>
              <a:t>di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en" b="1" dirty="0" smtClean="0">
                <a:solidFill>
                  <a:srgbClr val="E97135"/>
                </a:solidFill>
              </a:rPr>
              <a:t>plano </a:t>
            </a:r>
            <a:r>
              <a:rPr lang="en" b="1" dirty="0">
                <a:solidFill>
                  <a:srgbClr val="E97135"/>
                </a:solidFill>
              </a:rPr>
              <a:t>estratégico District, </a:t>
            </a:r>
            <a:r>
              <a:rPr lang="en" b="1" dirty="0" smtClean="0">
                <a:solidFill>
                  <a:srgbClr val="E97135"/>
                </a:solidFill>
              </a:rPr>
              <a:t>aspirações</a:t>
            </a:r>
            <a:r>
              <a:rPr lang="pt-BR" b="1" dirty="0" smtClean="0">
                <a:solidFill>
                  <a:srgbClr val="E97135"/>
                </a:solidFill>
              </a:rPr>
              <a:t> i </a:t>
            </a:r>
            <a:r>
              <a:rPr lang="en" b="1" dirty="0" smtClean="0">
                <a:solidFill>
                  <a:srgbClr val="E97135"/>
                </a:solidFill>
              </a:rPr>
              <a:t>prioridades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>
                <a:solidFill>
                  <a:srgbClr val="E97135"/>
                </a:solidFill>
              </a:rPr>
              <a:t>Pequenos </a:t>
            </a:r>
            <a:r>
              <a:rPr lang="en" b="1" dirty="0" smtClean="0">
                <a:solidFill>
                  <a:srgbClr val="E97135"/>
                </a:solidFill>
              </a:rPr>
              <a:t>grupos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pt-BR" b="1" dirty="0" err="1" smtClean="0">
                <a:solidFill>
                  <a:srgbClr val="E97135"/>
                </a:solidFill>
              </a:rPr>
              <a:t>di</a:t>
            </a:r>
            <a:r>
              <a:rPr lang="pt-BR" b="1" dirty="0" smtClean="0">
                <a:solidFill>
                  <a:srgbClr val="E97135"/>
                </a:solidFill>
              </a:rPr>
              <a:t> </a:t>
            </a:r>
            <a:r>
              <a:rPr lang="en" b="1" dirty="0" smtClean="0">
                <a:solidFill>
                  <a:srgbClr val="E97135"/>
                </a:solidFill>
              </a:rPr>
              <a:t>discussão </a:t>
            </a:r>
            <a:endParaRPr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Encerramento</a:t>
            </a:r>
            <a:r>
              <a:rPr lang="pt-BR" b="1" dirty="0" smtClean="0">
                <a:solidFill>
                  <a:srgbClr val="E97135"/>
                </a:solidFill>
              </a:rPr>
              <a:t> i </a:t>
            </a:r>
            <a:r>
              <a:rPr lang="en" b="1" dirty="0" smtClean="0">
                <a:solidFill>
                  <a:srgbClr val="E97135"/>
                </a:solidFill>
              </a:rPr>
              <a:t>Próximos </a:t>
            </a:r>
            <a:r>
              <a:rPr lang="en" b="1" dirty="0">
                <a:solidFill>
                  <a:srgbClr val="E97135"/>
                </a:solidFill>
              </a:rPr>
              <a:t>Passos</a:t>
            </a:r>
            <a:endParaRPr b="1" dirty="0">
              <a:solidFill>
                <a:srgbClr val="E97135"/>
              </a:solidFill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b="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Scolas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Públicu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Boston</a:t>
            </a: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4" y="0"/>
            <a:ext cx="4383925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Objetivos. </a:t>
            </a:r>
            <a:endParaRPr sz="2200" b="1" u="sng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" sz="20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Compartilha aspirações</a:t>
            </a:r>
            <a:r>
              <a:rPr lang="pt-BR" sz="20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 </a:t>
            </a:r>
            <a:r>
              <a:rPr lang="en" sz="20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prioridades </a:t>
            </a:r>
            <a:r>
              <a:rPr lang="en"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BPS;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" sz="20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Coleta</a:t>
            </a:r>
            <a:r>
              <a:rPr lang="en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informação</a:t>
            </a:r>
            <a:r>
              <a:rPr lang="pt-BR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 </a:t>
            </a:r>
            <a:r>
              <a:rPr lang="en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feedback </a:t>
            </a:r>
            <a:r>
              <a:rPr lang="pt-BR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pt-BR" sz="20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</a:t>
            </a:r>
            <a:r>
              <a:rPr lang="pt-BR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desenvolve </a:t>
            </a:r>
            <a:r>
              <a:rPr lang="en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valores compartilhados, </a:t>
            </a:r>
            <a:r>
              <a:rPr lang="en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metas</a:t>
            </a:r>
            <a:r>
              <a:rPr lang="pt-BR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 </a:t>
            </a:r>
            <a:r>
              <a:rPr lang="en" sz="20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prioridades</a:t>
            </a:r>
            <a:r>
              <a:rPr lang="en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;</a:t>
            </a:r>
            <a:endParaRPr sz="20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BSAC students and Superintendent Cassellius showcase the core values of BPS: J.U.I.C.E." title="Boston Student Advisory Council (BSAC) and BPS Core Valu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3" y="1315125"/>
            <a:ext cx="2260396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3.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AFFIRMA</a:t>
              </a:r>
              <a:endParaRPr sz="24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384906" cy="669600"/>
            <a:chOff x="5517319" y="1315125"/>
            <a:chExt cx="2384906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5" y="1315125"/>
              <a:ext cx="19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REUNIR</a:t>
              </a:r>
              <a:endParaRPr sz="24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RECOLHER</a:t>
              </a:r>
              <a:endParaRPr sz="2400" b="1" dirty="0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rPr>
              <a:t>COMUNIDADE</a:t>
            </a:r>
            <a:endParaRPr sz="1800">
              <a:solidFill>
                <a:srgbClr val="E97135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455877" cy="2709739"/>
            <a:chOff x="519875" y="1948510"/>
            <a:chExt cx="1369464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9/20</a:t>
              </a:r>
              <a:endParaRPr sz="8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7" y="2492168"/>
              <a:ext cx="1369462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Posto</a:t>
              </a:r>
              <a:r>
                <a:rPr lang="pt-BR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BR" sz="10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</a:t>
              </a:r>
              <a:r>
                <a:rPr lang="pt-BR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Envolvimento </a:t>
              </a:r>
              <a:r>
                <a:rPr lang="en" sz="1000" b="1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da Comunidade </a:t>
              </a:r>
              <a:endParaRPr sz="10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scolas</a:t>
              </a:r>
              <a:r>
                <a:rPr lang="pt-BR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Visitas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Comunitárias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SPC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pt-BR" sz="800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pt-BR"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393086" cy="2709739"/>
            <a:chOff x="1848940" y="1948510"/>
            <a:chExt cx="1310400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Posto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BR" sz="10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di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Envolvimento </a:t>
              </a:r>
              <a:r>
                <a:rPr lang="en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da Comunidade 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scola</a:t>
              </a: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s Visitas</a:t>
              </a:r>
              <a:endParaRPr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comunitárias</a:t>
              </a:r>
              <a:endParaRPr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Reuniões SPC</a:t>
              </a:r>
              <a:endParaRPr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10/20</a:t>
              </a:r>
              <a:endParaRPr sz="8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Projecto 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Final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BR" sz="10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di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Plano </a:t>
              </a:r>
              <a:r>
                <a:rPr lang="en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Estratégico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2/20</a:t>
              </a:r>
              <a:endParaRPr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5" cy="2670071"/>
            <a:chOff x="5887800" y="1948510"/>
            <a:chExt cx="1359905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489789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Revisões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BR" sz="10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di</a:t>
              </a:r>
              <a:r>
                <a:rPr lang="pt-BR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Plano </a:t>
              </a:r>
              <a:r>
                <a:rPr lang="en" sz="1000" b="1" dirty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Estratégico</a:t>
              </a:r>
              <a:endParaRPr sz="1000" b="1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1/20</a:t>
              </a:r>
              <a:endParaRPr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66CC"/>
                </a:solidFill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Posto</a:t>
              </a:r>
              <a:r>
                <a:rPr lang="pt-BR" sz="10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t-BR" sz="1000" b="1" dirty="0" err="1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di</a:t>
              </a:r>
              <a:r>
                <a:rPr lang="pt-BR" sz="10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b="1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Envolvimento </a:t>
              </a:r>
              <a:r>
                <a:rPr lang="en" sz="1000" b="1" dirty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da Comunidade </a:t>
              </a:r>
              <a:endParaRPr sz="10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800" dirty="0" err="1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scola</a:t>
              </a:r>
              <a:r>
                <a:rPr lang="en" sz="800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s Visitas</a:t>
              </a:r>
              <a:endParaRPr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Reuniões </a:t>
              </a:r>
              <a:r>
                <a:rPr lang="en" sz="800" dirty="0" smtClean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Comunitárias</a:t>
              </a:r>
              <a:endParaRPr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Reuniões SPC</a:t>
              </a:r>
              <a:endParaRPr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11/20</a:t>
              </a:r>
              <a:endParaRPr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12/20</a:t>
            </a:r>
            <a:endParaRPr sz="800" b="1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REUNIR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RECOLHER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AFIRMAR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Comunidade </a:t>
            </a:r>
            <a:endParaRPr sz="1000" b="1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Posto</a:t>
            </a:r>
            <a:r>
              <a:rPr lang="pt-BR" sz="1000" b="1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000" b="1" dirty="0" err="1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pt-BR" sz="1000" b="1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b="1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engajamento </a:t>
            </a:r>
            <a:endParaRPr sz="1000" b="1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 err="1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scola</a:t>
            </a:r>
            <a:r>
              <a:rPr lang="en" sz="800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lang="en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Visitas</a:t>
            </a:r>
            <a:endParaRPr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Reuniões </a:t>
            </a:r>
            <a:r>
              <a:rPr lang="en" sz="800" dirty="0" smtClean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Comunitárias</a:t>
            </a:r>
            <a:endParaRPr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 dirty="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81201" y="794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ASPIRAÇÕES</a:t>
            </a:r>
            <a:r>
              <a:rPr lang="pt-BR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DISTRITO </a:t>
            </a:r>
            <a:endParaRPr sz="24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194400" y="126750"/>
            <a:ext cx="6098100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os resultados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 </a:t>
            </a: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alunos melhoraram</a:t>
            </a:r>
            <a:endParaRPr sz="2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Melhoria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 </a:t>
            </a: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qualidade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 scola</a:t>
            </a:r>
            <a:endParaRPr sz="2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liderança distrital forte / alta qualidade,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professores</a:t>
            </a:r>
            <a:r>
              <a:rPr lang="pt-BR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funcionários orientadas</a:t>
            </a:r>
            <a:r>
              <a:rPr lang="pt-BR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pt-BR" sz="26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acção</a:t>
            </a:r>
            <a:endParaRPr sz="2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alocação</a:t>
            </a:r>
            <a:r>
              <a:rPr lang="pt-BR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pt-BR" sz="26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</a:t>
            </a:r>
            <a:r>
              <a:rPr lang="pt-BR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6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recursos </a:t>
            </a: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eficaz</a:t>
            </a:r>
            <a:endParaRPr sz="26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6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Maior investimento na comunidade </a:t>
            </a:r>
            <a:endParaRPr sz="26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294667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Scolas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Públicu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pt-BR" b="0" dirty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Boston</a:t>
            </a: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220009" y="2151599"/>
            <a:ext cx="2816176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700" dirty="0">
                <a:latin typeface="Montserrat"/>
                <a:ea typeface="Montserrat"/>
                <a:cs typeface="Montserrat"/>
                <a:sym typeface="Montserrat"/>
              </a:rPr>
              <a:t>ÁREAS PRIORITÁRIAS</a:t>
            </a:r>
            <a:endParaRPr sz="2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710425" y="36450"/>
            <a:ext cx="2076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Scola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 Públicu</a:t>
            </a: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027420" y="2030073"/>
            <a:ext cx="2343712" cy="1650600"/>
            <a:chOff x="-6005" y="1683148"/>
            <a:chExt cx="2221200" cy="1650600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 rot="-749">
              <a:off x="792587" y="2142183"/>
              <a:ext cx="13773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aumento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apoio </a:t>
              </a:r>
              <a:r>
                <a:rPr lang="en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/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prestação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contas</a:t>
              </a:r>
              <a:r>
                <a:rPr lang="en" sz="110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466220" y="2284324"/>
            <a:ext cx="2100812" cy="1142091"/>
            <a:chOff x="429820" y="2091449"/>
            <a:chExt cx="2100812" cy="1142091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29820" y="2130459"/>
              <a:ext cx="1323113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Diversificada</a:t>
              </a:r>
              <a:r>
                <a:rPr lang="en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pt-BR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105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</a:t>
              </a:r>
              <a:r>
                <a:rPr lang="pt-BR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alta </a:t>
              </a:r>
              <a:r>
                <a:rPr lang="en" sz="105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qualidade da </a:t>
              </a:r>
              <a:r>
                <a:rPr lang="en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força</a:t>
              </a:r>
              <a:r>
                <a:rPr lang="pt-BR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105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</a:t>
              </a:r>
              <a:r>
                <a:rPr lang="pt-BR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" sz="105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05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Acesso Equitativo</a:t>
              </a:r>
              <a:endParaRPr sz="1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1"/>
            <a:ext cx="1377300" cy="1928896"/>
            <a:chOff x="1338804" y="1932704"/>
            <a:chExt cx="1377300" cy="1981200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Maior autonomia</a:t>
              </a:r>
              <a:r>
                <a:rPr lang="en" sz="110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Currículo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Rigoroso</a:t>
              </a:r>
              <a:endParaRPr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Altas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expectativas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pt-BR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pa</a:t>
              </a:r>
              <a:r>
                <a:rPr lang="pt-BR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tudo</a:t>
              </a:r>
              <a:r>
                <a:rPr lang="en" sz="110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 dirty="0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SCOLAS </a:t>
            </a:r>
            <a:r>
              <a:rPr lang="pt-BR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DI </a:t>
            </a: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ALTA </a:t>
            </a:r>
            <a:r>
              <a:rPr lang="en" sz="24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QUALIDADE </a:t>
            </a:r>
            <a:endParaRPr sz="24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Scola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s Públicu</a:t>
            </a: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pt-BR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Boston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52900" y="145600"/>
            <a:ext cx="52815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EL </a:t>
            </a:r>
            <a:r>
              <a:rPr lang="en" sz="1800" dirty="0" smtClean="0">
                <a:solidFill>
                  <a:srgbClr val="FFFFFF"/>
                </a:solidFill>
              </a:rPr>
              <a:t>forte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SPED </a:t>
            </a:r>
            <a:r>
              <a:rPr lang="en" sz="1800" dirty="0">
                <a:solidFill>
                  <a:srgbClr val="FFFFFF"/>
                </a:solidFill>
              </a:rPr>
              <a:t>Inclusão</a:t>
            </a:r>
            <a:endParaRPr sz="1800" dirty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Jogar </a:t>
            </a:r>
            <a:r>
              <a:rPr lang="en" sz="1800" dirty="0" smtClean="0">
                <a:solidFill>
                  <a:srgbClr val="FFFFFF"/>
                </a:solidFill>
              </a:rPr>
              <a:t>fora</a:t>
            </a:r>
            <a:r>
              <a:rPr lang="pt-BR" sz="1800" dirty="0" smtClean="0">
                <a:solidFill>
                  <a:srgbClr val="FFFFFF"/>
                </a:solidFill>
              </a:rPr>
              <a:t> </a:t>
            </a:r>
            <a:r>
              <a:rPr lang="pt-BR" sz="1800" dirty="0" err="1" smtClean="0">
                <a:solidFill>
                  <a:srgbClr val="FFFFFF"/>
                </a:solidFill>
              </a:rPr>
              <a:t>di</a:t>
            </a:r>
            <a:r>
              <a:rPr lang="pt-BR" sz="1800" dirty="0" smtClean="0">
                <a:solidFill>
                  <a:srgbClr val="FFFFFF"/>
                </a:solidFill>
              </a:rPr>
              <a:t> </a:t>
            </a:r>
            <a:r>
              <a:rPr lang="en" sz="1800" dirty="0" smtClean="0">
                <a:solidFill>
                  <a:srgbClr val="FFFFFF"/>
                </a:solidFill>
              </a:rPr>
              <a:t>espaço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interior</a:t>
            </a:r>
            <a:endParaRPr sz="1800" dirty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Music and Arts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 smtClean="0">
                <a:solidFill>
                  <a:srgbClr val="FFFFFF"/>
                </a:solidFill>
              </a:rPr>
              <a:t>Curriculu Ciência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Tecnologia</a:t>
            </a:r>
            <a:endParaRPr sz="1800" dirty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Rigor </a:t>
            </a:r>
            <a:r>
              <a:rPr lang="en" sz="1800" dirty="0" smtClean="0">
                <a:solidFill>
                  <a:srgbClr val="FFFFFF"/>
                </a:solidFill>
              </a:rPr>
              <a:t>Acadêmico</a:t>
            </a:r>
            <a:endParaRPr sz="1800" dirty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Engajamento </a:t>
            </a:r>
            <a:r>
              <a:rPr lang="en" sz="1800" dirty="0" smtClean="0">
                <a:solidFill>
                  <a:srgbClr val="FFFFFF"/>
                </a:solidFill>
              </a:rPr>
              <a:t>Efetivo di Alunos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Famílias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pt-BR" sz="1800" dirty="0" smtClean="0">
                <a:solidFill>
                  <a:srgbClr val="FFFFFF"/>
                </a:solidFill>
              </a:rPr>
              <a:t>D</a:t>
            </a:r>
            <a:r>
              <a:rPr lang="en" sz="1800" dirty="0" smtClean="0">
                <a:solidFill>
                  <a:srgbClr val="FFFFFF"/>
                </a:solidFill>
              </a:rPr>
              <a:t>iversos Professores</a:t>
            </a:r>
            <a:r>
              <a:rPr lang="en" sz="1800" dirty="0">
                <a:solidFill>
                  <a:srgbClr val="FFFFFF"/>
                </a:solidFill>
              </a:rPr>
              <a:t>, </a:t>
            </a:r>
            <a:r>
              <a:rPr lang="en" sz="1800" dirty="0" smtClean="0">
                <a:solidFill>
                  <a:srgbClr val="FFFFFF"/>
                </a:solidFill>
              </a:rPr>
              <a:t>Dirigentes </a:t>
            </a:r>
            <a:r>
              <a:rPr lang="pt-BR" sz="1800" dirty="0" err="1" smtClean="0">
                <a:solidFill>
                  <a:srgbClr val="FFFFFF"/>
                </a:solidFill>
              </a:rPr>
              <a:t>scola</a:t>
            </a:r>
            <a:r>
              <a:rPr lang="en" sz="1800" dirty="0" smtClean="0">
                <a:solidFill>
                  <a:srgbClr val="FFFFFF"/>
                </a:solidFill>
              </a:rPr>
              <a:t>res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Pessoal</a:t>
            </a:r>
            <a:r>
              <a:rPr lang="pt-BR" sz="1800" dirty="0" smtClean="0">
                <a:solidFill>
                  <a:srgbClr val="FFFFFF"/>
                </a:solidFill>
              </a:rPr>
              <a:t> </a:t>
            </a:r>
            <a:r>
              <a:rPr lang="pt-BR" sz="1800" dirty="0" err="1" smtClean="0">
                <a:solidFill>
                  <a:srgbClr val="FFFFFF"/>
                </a:solidFill>
              </a:rPr>
              <a:t>di</a:t>
            </a:r>
            <a:r>
              <a:rPr lang="pt-BR" sz="1800" dirty="0" smtClean="0">
                <a:solidFill>
                  <a:srgbClr val="FFFFFF"/>
                </a:solidFill>
              </a:rPr>
              <a:t> </a:t>
            </a:r>
            <a:r>
              <a:rPr lang="en" sz="1800" dirty="0" smtClean="0">
                <a:solidFill>
                  <a:srgbClr val="FFFFFF"/>
                </a:solidFill>
              </a:rPr>
              <a:t>Apoio nas Scolas </a:t>
            </a:r>
            <a:r>
              <a:rPr lang="en" sz="1800" dirty="0">
                <a:solidFill>
                  <a:srgbClr val="FFFFFF"/>
                </a:solidFill>
              </a:rPr>
              <a:t>(racial, </a:t>
            </a:r>
            <a:r>
              <a:rPr lang="en" sz="1800" dirty="0" smtClean="0">
                <a:solidFill>
                  <a:srgbClr val="FFFFFF"/>
                </a:solidFill>
              </a:rPr>
              <a:t>étnica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linguística</a:t>
            </a:r>
            <a:r>
              <a:rPr lang="en" sz="1800" dirty="0">
                <a:solidFill>
                  <a:srgbClr val="FFFFFF"/>
                </a:solidFill>
              </a:rPr>
              <a:t>)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>
                <a:solidFill>
                  <a:srgbClr val="FFFFFF"/>
                </a:solidFill>
              </a:rPr>
              <a:t>Mass </a:t>
            </a:r>
            <a:r>
              <a:rPr lang="en" sz="1800" dirty="0" smtClean="0">
                <a:solidFill>
                  <a:srgbClr val="FFFFFF"/>
                </a:solidFill>
              </a:rPr>
              <a:t>Core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Nível</a:t>
            </a:r>
            <a:r>
              <a:rPr lang="pt-BR" sz="1800" dirty="0" smtClean="0">
                <a:solidFill>
                  <a:srgbClr val="FFFFFF"/>
                </a:solidFill>
              </a:rPr>
              <a:t> </a:t>
            </a:r>
            <a:r>
              <a:rPr lang="en" sz="1800" dirty="0" smtClean="0">
                <a:solidFill>
                  <a:srgbClr val="FFFFFF"/>
                </a:solidFill>
              </a:rPr>
              <a:t>LICEU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 smtClean="0">
                <a:solidFill>
                  <a:srgbClr val="FFFFFF"/>
                </a:solidFill>
              </a:rPr>
              <a:t>Modelo Scolas Comunidade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800" dirty="0" smtClean="0">
                <a:solidFill>
                  <a:srgbClr val="FFFFFF"/>
                </a:solidFill>
              </a:rPr>
              <a:t>Programa Antes</a:t>
            </a:r>
            <a:r>
              <a:rPr lang="pt-BR" sz="1800" dirty="0" smtClean="0">
                <a:solidFill>
                  <a:srgbClr val="FFFFFF"/>
                </a:solidFill>
              </a:rPr>
              <a:t> i </a:t>
            </a:r>
            <a:r>
              <a:rPr lang="en" sz="1800" dirty="0" smtClean="0">
                <a:solidFill>
                  <a:srgbClr val="FFFFFF"/>
                </a:solidFill>
              </a:rPr>
              <a:t>Depois </a:t>
            </a:r>
            <a:r>
              <a:rPr lang="pt-BR" sz="1800" dirty="0" err="1" smtClean="0">
                <a:solidFill>
                  <a:srgbClr val="FFFFFF"/>
                </a:solidFill>
              </a:rPr>
              <a:t>scola</a:t>
            </a:r>
            <a:r>
              <a:rPr lang="en" sz="2200" dirty="0" smtClean="0">
                <a:solidFill>
                  <a:srgbClr val="FFFFFF"/>
                </a:solidFill>
              </a:rPr>
              <a:t>s</a:t>
            </a:r>
            <a:endParaRPr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37125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2000" dirty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Áreas </a:t>
            </a:r>
            <a:r>
              <a:rPr lang="en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Atuais</a:t>
            </a:r>
            <a:r>
              <a:rPr lang="pt-BR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lang="en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Potenciais</a:t>
            </a:r>
            <a:r>
              <a:rPr lang="pt-BR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t-BR" sz="2000" dirty="0" err="1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 Investimento</a:t>
            </a:r>
            <a:endParaRPr sz="20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dirty="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 dirty="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>
            <p:extLst>
              <p:ext uri="{D42A27DB-BD31-4B8C-83A1-F6EECF244321}">
                <p14:modId xmlns:p14="http://schemas.microsoft.com/office/powerpoint/2010/main" val="1456558541"/>
              </p:ext>
            </p:extLst>
          </p:nvPr>
        </p:nvGraphicFramePr>
        <p:xfrm>
          <a:off x="317900" y="586635"/>
          <a:ext cx="8433525" cy="4399788"/>
        </p:xfrm>
        <a:graphic>
          <a:graphicData uri="http://schemas.openxmlformats.org/drawingml/2006/table">
            <a:tbl>
              <a:tblPr>
                <a:noFill/>
                <a:tableStyleId>{00000000-0000-0000-0000-000000000000}</a:tableStyleId>
              </a:tblPr>
              <a:tblGrid>
                <a:gridCol w="187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os resultados dos alunos melhoraram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Melhoria da qualidade da </a:t>
                      </a:r>
                      <a:r>
                        <a:rPr lang="pt-BR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scola</a:t>
                      </a:r>
                      <a:endParaRPr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liderança distrital Forte /</a:t>
                      </a:r>
                      <a:endParaRPr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alta qualidade,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professores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funcionários orientadas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pt-BR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 </a:t>
                      </a:r>
                      <a:r>
                        <a:rPr lang="en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acção</a:t>
                      </a:r>
                      <a:endParaRPr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Alocação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pt-BR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recursos </a:t>
                      </a:r>
                      <a:r>
                        <a:rPr lang="en" sz="1100" b="1" dirty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eficaz</a:t>
                      </a:r>
                      <a:endParaRPr sz="1100" b="1" dirty="0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Maior investimento na comunidade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BuildBPS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Escolha 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di Scola</a:t>
                      </a:r>
                      <a:endParaRPr sz="12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Rigor Acadêmico / 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MassCore</a:t>
                      </a:r>
                      <a:endParaRPr sz="12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Alta Qualidade / 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Scolas </a:t>
                      </a: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Hub</a:t>
                      </a:r>
                      <a:endParaRPr sz="12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Inclusão 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EFA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CLSP </a:t>
                      </a:r>
                      <a:r>
                        <a:rPr lang="en" sz="1100" b="1" dirty="0">
                          <a:solidFill>
                            <a:srgbClr val="286EB7"/>
                          </a:solidFill>
                        </a:rPr>
                        <a:t>(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Culturalmente</a:t>
                      </a:r>
                      <a:r>
                        <a:rPr lang="pt-BR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i 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Linguisticamente sustendo </a:t>
                      </a:r>
                      <a:r>
                        <a:rPr lang="en" sz="1100" dirty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Práticas)</a:t>
                      </a:r>
                      <a:endParaRPr sz="11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 smtClean="0">
                          <a:solidFill>
                            <a:srgbClr val="286EB7"/>
                          </a:solidFill>
                        </a:rPr>
                        <a:t>Colegio, Carreira</a:t>
                      </a:r>
                      <a:r>
                        <a:rPr lang="pt-BR" sz="1100" b="1" dirty="0" smtClean="0">
                          <a:solidFill>
                            <a:srgbClr val="286EB7"/>
                          </a:solidFill>
                        </a:rPr>
                        <a:t> i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</a:rPr>
                        <a:t>Campanha di </a:t>
                      </a:r>
                      <a:r>
                        <a:rPr lang="en" sz="1100" b="1" dirty="0">
                          <a:solidFill>
                            <a:srgbClr val="286EB7"/>
                          </a:solidFill>
                        </a:rPr>
                        <a:t>Vida</a:t>
                      </a:r>
                      <a:endParaRPr sz="11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</a:rPr>
                        <a:t>✔</a:t>
                      </a:r>
                      <a:endParaRPr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</a:rPr>
                        <a:t>✔</a:t>
                      </a:r>
                      <a:endParaRPr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466</Words>
  <Application>Microsoft Office PowerPoint</Application>
  <PresentationFormat>On-screen Show (16:9)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Montserrat</vt:lpstr>
      <vt:lpstr>Roboto</vt:lpstr>
      <vt:lpstr>Merriweather</vt:lpstr>
      <vt:lpstr>Open Sans</vt:lpstr>
      <vt:lpstr>Emilia template</vt:lpstr>
      <vt:lpstr>PLANO DISTRITO ESTRATÉGICO  2019-2024</vt:lpstr>
      <vt:lpstr>AGENDA </vt:lpstr>
      <vt:lpstr>PowerPoint Presentation</vt:lpstr>
      <vt:lpstr>PowerPoint Presentation</vt:lpstr>
      <vt:lpstr>PowerPoint Presentation</vt:lpstr>
      <vt:lpstr>ASPIRAÇÕES DI DISTRITO </vt:lpstr>
      <vt:lpstr>ÁREAS PRIORITÁRIAS</vt:lpstr>
      <vt:lpstr>SCOLAS DI ALTA QUALIDADE </vt:lpstr>
      <vt:lpstr>Áreas Atuais i Potenciais pa Investimento      </vt:lpstr>
      <vt:lpstr>Discussom di Pequenos grupos  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Krystal Cummings</dc:creator>
  <cp:lastModifiedBy>BPS</cp:lastModifiedBy>
  <cp:revision>6</cp:revision>
  <dcterms:modified xsi:type="dcterms:W3CDTF">2019-09-30T14:06:07Z</dcterms:modified>
</cp:coreProperties>
</file>